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7" r:id="rId2"/>
    <p:sldId id="273" r:id="rId3"/>
    <p:sldId id="259" r:id="rId4"/>
    <p:sldId id="311" r:id="rId5"/>
    <p:sldId id="274" r:id="rId6"/>
    <p:sldId id="312" r:id="rId7"/>
    <p:sldId id="313" r:id="rId8"/>
    <p:sldId id="310" r:id="rId9"/>
    <p:sldId id="351" r:id="rId10"/>
    <p:sldId id="314" r:id="rId11"/>
    <p:sldId id="279" r:id="rId12"/>
    <p:sldId id="296" r:id="rId13"/>
    <p:sldId id="277" r:id="rId14"/>
    <p:sldId id="317" r:id="rId15"/>
    <p:sldId id="315" r:id="rId16"/>
    <p:sldId id="319" r:id="rId17"/>
    <p:sldId id="331" r:id="rId18"/>
    <p:sldId id="330" r:id="rId19"/>
    <p:sldId id="318" r:id="rId20"/>
    <p:sldId id="333" r:id="rId21"/>
    <p:sldId id="332" r:id="rId22"/>
    <p:sldId id="334" r:id="rId23"/>
    <p:sldId id="335" r:id="rId24"/>
    <p:sldId id="336" r:id="rId25"/>
    <p:sldId id="302" r:id="rId26"/>
    <p:sldId id="322" r:id="rId27"/>
    <p:sldId id="325" r:id="rId28"/>
    <p:sldId id="327" r:id="rId29"/>
    <p:sldId id="324" r:id="rId30"/>
    <p:sldId id="323" r:id="rId31"/>
    <p:sldId id="316" r:id="rId32"/>
    <p:sldId id="285" r:id="rId33"/>
    <p:sldId id="326" r:id="rId34"/>
    <p:sldId id="306" r:id="rId35"/>
    <p:sldId id="288" r:id="rId36"/>
    <p:sldId id="337" r:id="rId37"/>
    <p:sldId id="338" r:id="rId38"/>
    <p:sldId id="339" r:id="rId39"/>
    <p:sldId id="341" r:id="rId40"/>
    <p:sldId id="340" r:id="rId41"/>
    <p:sldId id="342" r:id="rId42"/>
    <p:sldId id="307" r:id="rId43"/>
    <p:sldId id="329" r:id="rId44"/>
    <p:sldId id="303" r:id="rId45"/>
    <p:sldId id="352" r:id="rId46"/>
    <p:sldId id="353" r:id="rId47"/>
    <p:sldId id="284" r:id="rId48"/>
    <p:sldId id="289" r:id="rId49"/>
    <p:sldId id="308" r:id="rId50"/>
    <p:sldId id="343" r:id="rId51"/>
    <p:sldId id="344" r:id="rId52"/>
    <p:sldId id="345" r:id="rId53"/>
    <p:sldId id="346" r:id="rId54"/>
    <p:sldId id="347" r:id="rId55"/>
    <p:sldId id="349" r:id="rId56"/>
    <p:sldId id="350" r:id="rId57"/>
    <p:sldId id="300" r:id="rId58"/>
    <p:sldId id="295" r:id="rId59"/>
    <p:sldId id="271" r:id="rId60"/>
    <p:sldId id="309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1426" autoAdjust="0"/>
  </p:normalViewPr>
  <p:slideViewPr>
    <p:cSldViewPr snapToGrid="0" snapToObjects="1">
      <p:cViewPr varScale="1">
        <p:scale>
          <a:sx n="92" d="100"/>
          <a:sy n="92" d="100"/>
        </p:scale>
        <p:origin x="-96" y="-7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F845EF-7DC4-4543-899A-44DA4F2BE679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76EBF0-3509-46E0-B9F9-5409909E3102}">
      <dgm:prSet phldrT="[Text]"/>
      <dgm:spPr/>
      <dgm:t>
        <a:bodyPr/>
        <a:lstStyle/>
        <a:p>
          <a:r>
            <a:rPr lang="en-US" dirty="0" smtClean="0"/>
            <a:t>Problems</a:t>
          </a:r>
          <a:endParaRPr lang="en-US" dirty="0"/>
        </a:p>
      </dgm:t>
    </dgm:pt>
    <dgm:pt modelId="{28508F41-9611-4D0C-B72B-2F3FFEA13AB2}" type="parTrans" cxnId="{2D0227B2-A3F4-41FD-A540-68DC1C83029B}">
      <dgm:prSet/>
      <dgm:spPr/>
      <dgm:t>
        <a:bodyPr/>
        <a:lstStyle/>
        <a:p>
          <a:endParaRPr lang="en-US"/>
        </a:p>
      </dgm:t>
    </dgm:pt>
    <dgm:pt modelId="{86C1D11C-476E-4BF4-8045-D5D8F98A3147}" type="sibTrans" cxnId="{2D0227B2-A3F4-41FD-A540-68DC1C83029B}">
      <dgm:prSet/>
      <dgm:spPr/>
      <dgm:t>
        <a:bodyPr/>
        <a:lstStyle/>
        <a:p>
          <a:endParaRPr lang="en-US"/>
        </a:p>
      </dgm:t>
    </dgm:pt>
    <dgm:pt modelId="{6923844A-913C-4317-B580-562E9ADF67DD}">
      <dgm:prSet phldrT="[Text]"/>
      <dgm:spPr/>
      <dgm:t>
        <a:bodyPr/>
        <a:lstStyle/>
        <a:p>
          <a:r>
            <a:rPr lang="en-US" dirty="0" smtClean="0"/>
            <a:t>Questions</a:t>
          </a:r>
          <a:endParaRPr lang="en-US" dirty="0"/>
        </a:p>
      </dgm:t>
    </dgm:pt>
    <dgm:pt modelId="{597412E0-6DFC-4BB7-9FB6-BBFFE728D1A6}" type="parTrans" cxnId="{704FBD15-90F4-4907-BA7C-53CBC05E27BD}">
      <dgm:prSet/>
      <dgm:spPr/>
      <dgm:t>
        <a:bodyPr/>
        <a:lstStyle/>
        <a:p>
          <a:endParaRPr lang="en-US"/>
        </a:p>
      </dgm:t>
    </dgm:pt>
    <dgm:pt modelId="{0448381A-B79C-4C77-8E21-B0CA5B0424DC}" type="sibTrans" cxnId="{704FBD15-90F4-4907-BA7C-53CBC05E27BD}">
      <dgm:prSet/>
      <dgm:spPr/>
      <dgm:t>
        <a:bodyPr/>
        <a:lstStyle/>
        <a:p>
          <a:endParaRPr lang="en-US"/>
        </a:p>
      </dgm:t>
    </dgm:pt>
    <dgm:pt modelId="{E3CDCAC0-7A5D-4468-A9B9-2ED6DC50274B}">
      <dgm:prSet phldrT="[Text]"/>
      <dgm:spPr/>
      <dgm:t>
        <a:bodyPr/>
        <a:lstStyle/>
        <a:p>
          <a:r>
            <a:rPr lang="en-US" dirty="0" err="1" smtClean="0"/>
            <a:t>Cost:Value</a:t>
          </a:r>
          <a:endParaRPr lang="en-US" dirty="0"/>
        </a:p>
      </dgm:t>
    </dgm:pt>
    <dgm:pt modelId="{F5A8B985-E38D-454C-A4FE-D559CE64DBAA}" type="parTrans" cxnId="{9B2AD8FC-AB29-4692-97C5-4BD0CF8AC072}">
      <dgm:prSet/>
      <dgm:spPr/>
      <dgm:t>
        <a:bodyPr/>
        <a:lstStyle/>
        <a:p>
          <a:endParaRPr lang="en-US"/>
        </a:p>
      </dgm:t>
    </dgm:pt>
    <dgm:pt modelId="{65B229DA-AF18-40AC-A4BF-AA7E9A6B1360}" type="sibTrans" cxnId="{9B2AD8FC-AB29-4692-97C5-4BD0CF8AC072}">
      <dgm:prSet/>
      <dgm:spPr/>
      <dgm:t>
        <a:bodyPr/>
        <a:lstStyle/>
        <a:p>
          <a:endParaRPr lang="en-US"/>
        </a:p>
      </dgm:t>
    </dgm:pt>
    <dgm:pt modelId="{06B9FBDD-A8BB-4A4C-A3B7-D63A66EDBEBF}">
      <dgm:prSet phldrT="[Text]"/>
      <dgm:spPr/>
      <dgm:t>
        <a:bodyPr/>
        <a:lstStyle/>
        <a:p>
          <a:r>
            <a:rPr lang="en-US" dirty="0" smtClean="0"/>
            <a:t>Goal</a:t>
          </a:r>
          <a:endParaRPr lang="en-US" dirty="0"/>
        </a:p>
      </dgm:t>
    </dgm:pt>
    <dgm:pt modelId="{EE356721-FB5A-42F0-AB65-9B90FBDC4716}" type="parTrans" cxnId="{51656FA5-9182-47E9-A246-ADA6CA0FA427}">
      <dgm:prSet/>
      <dgm:spPr/>
      <dgm:t>
        <a:bodyPr/>
        <a:lstStyle/>
        <a:p>
          <a:endParaRPr lang="en-US"/>
        </a:p>
      </dgm:t>
    </dgm:pt>
    <dgm:pt modelId="{12360C2B-8EB1-4CBE-825A-6FAB9776B02A}" type="sibTrans" cxnId="{51656FA5-9182-47E9-A246-ADA6CA0FA427}">
      <dgm:prSet/>
      <dgm:spPr/>
      <dgm:t>
        <a:bodyPr/>
        <a:lstStyle/>
        <a:p>
          <a:endParaRPr lang="en-US"/>
        </a:p>
      </dgm:t>
    </dgm:pt>
    <dgm:pt modelId="{E12D89D8-F1B1-4DF1-A95B-1325D6E8EBEC}" type="pres">
      <dgm:prSet presAssocID="{99F845EF-7DC4-4543-899A-44DA4F2BE679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F58292-0D4E-4B18-85F1-2791BCC1352E}" type="pres">
      <dgm:prSet presAssocID="{99F845EF-7DC4-4543-899A-44DA4F2BE679}" presName="ellipse" presStyleLbl="trBgShp" presStyleIdx="0" presStyleCnt="1"/>
      <dgm:spPr/>
    </dgm:pt>
    <dgm:pt modelId="{35F74D0D-6CDD-4780-AE61-FD7C6CC1E8C0}" type="pres">
      <dgm:prSet presAssocID="{99F845EF-7DC4-4543-899A-44DA4F2BE679}" presName="arrow1" presStyleLbl="fgShp" presStyleIdx="0" presStyleCnt="1"/>
      <dgm:spPr/>
    </dgm:pt>
    <dgm:pt modelId="{63CE9853-5FD4-4B4D-AA96-FDFE09061243}" type="pres">
      <dgm:prSet presAssocID="{99F845EF-7DC4-4543-899A-44DA4F2BE679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0FD69-6211-4209-8DC3-FBF4D8472D4B}" type="pres">
      <dgm:prSet presAssocID="{6923844A-913C-4317-B580-562E9ADF67DD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AC7A10-BFCE-448D-9F12-F07A260BD196}" type="pres">
      <dgm:prSet presAssocID="{E3CDCAC0-7A5D-4468-A9B9-2ED6DC50274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982366-BC22-4EF1-B278-0D3DEDA758A3}" type="pres">
      <dgm:prSet presAssocID="{06B9FBDD-A8BB-4A4C-A3B7-D63A66EDBEB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121B1-4FD9-4962-8C01-C7894D72B8B0}" type="pres">
      <dgm:prSet presAssocID="{99F845EF-7DC4-4543-899A-44DA4F2BE679}" presName="funnel" presStyleLbl="trAlignAcc1" presStyleIdx="0" presStyleCnt="1"/>
      <dgm:spPr/>
    </dgm:pt>
  </dgm:ptLst>
  <dgm:cxnLst>
    <dgm:cxn modelId="{51656FA5-9182-47E9-A246-ADA6CA0FA427}" srcId="{99F845EF-7DC4-4543-899A-44DA4F2BE679}" destId="{06B9FBDD-A8BB-4A4C-A3B7-D63A66EDBEBF}" srcOrd="3" destOrd="0" parTransId="{EE356721-FB5A-42F0-AB65-9B90FBDC4716}" sibTransId="{12360C2B-8EB1-4CBE-825A-6FAB9776B02A}"/>
    <dgm:cxn modelId="{E033B4E6-E942-453C-B148-569AC3CA81B6}" type="presOf" srcId="{06B9FBDD-A8BB-4A4C-A3B7-D63A66EDBEBF}" destId="{63CE9853-5FD4-4B4D-AA96-FDFE09061243}" srcOrd="0" destOrd="0" presId="urn:microsoft.com/office/officeart/2005/8/layout/funnel1"/>
    <dgm:cxn modelId="{8D996DDF-FC35-45D6-8E31-09824F7CFFC0}" type="presOf" srcId="{99F845EF-7DC4-4543-899A-44DA4F2BE679}" destId="{E12D89D8-F1B1-4DF1-A95B-1325D6E8EBEC}" srcOrd="0" destOrd="0" presId="urn:microsoft.com/office/officeart/2005/8/layout/funnel1"/>
    <dgm:cxn modelId="{93F41C04-68F5-47C4-B239-26C9211FDFBC}" type="presOf" srcId="{6923844A-913C-4317-B580-562E9ADF67DD}" destId="{90AC7A10-BFCE-448D-9F12-F07A260BD196}" srcOrd="0" destOrd="0" presId="urn:microsoft.com/office/officeart/2005/8/layout/funnel1"/>
    <dgm:cxn modelId="{2D0227B2-A3F4-41FD-A540-68DC1C83029B}" srcId="{99F845EF-7DC4-4543-899A-44DA4F2BE679}" destId="{6B76EBF0-3509-46E0-B9F9-5409909E3102}" srcOrd="0" destOrd="0" parTransId="{28508F41-9611-4D0C-B72B-2F3FFEA13AB2}" sibTransId="{86C1D11C-476E-4BF4-8045-D5D8F98A3147}"/>
    <dgm:cxn modelId="{704FBD15-90F4-4907-BA7C-53CBC05E27BD}" srcId="{99F845EF-7DC4-4543-899A-44DA4F2BE679}" destId="{6923844A-913C-4317-B580-562E9ADF67DD}" srcOrd="1" destOrd="0" parTransId="{597412E0-6DFC-4BB7-9FB6-BBFFE728D1A6}" sibTransId="{0448381A-B79C-4C77-8E21-B0CA5B0424DC}"/>
    <dgm:cxn modelId="{34D2074B-001F-4DBC-9AA8-AA78ADE6A951}" type="presOf" srcId="{E3CDCAC0-7A5D-4468-A9B9-2ED6DC50274B}" destId="{5F90FD69-6211-4209-8DC3-FBF4D8472D4B}" srcOrd="0" destOrd="0" presId="urn:microsoft.com/office/officeart/2005/8/layout/funnel1"/>
    <dgm:cxn modelId="{7917D37D-C7C8-4E56-944E-7CF3C145693A}" type="presOf" srcId="{6B76EBF0-3509-46E0-B9F9-5409909E3102}" destId="{83982366-BC22-4EF1-B278-0D3DEDA758A3}" srcOrd="0" destOrd="0" presId="urn:microsoft.com/office/officeart/2005/8/layout/funnel1"/>
    <dgm:cxn modelId="{9B2AD8FC-AB29-4692-97C5-4BD0CF8AC072}" srcId="{99F845EF-7DC4-4543-899A-44DA4F2BE679}" destId="{E3CDCAC0-7A5D-4468-A9B9-2ED6DC50274B}" srcOrd="2" destOrd="0" parTransId="{F5A8B985-E38D-454C-A4FE-D559CE64DBAA}" sibTransId="{65B229DA-AF18-40AC-A4BF-AA7E9A6B1360}"/>
    <dgm:cxn modelId="{9F3E288E-14E4-4E25-87AA-12F33DCA1A24}" type="presParOf" srcId="{E12D89D8-F1B1-4DF1-A95B-1325D6E8EBEC}" destId="{26F58292-0D4E-4B18-85F1-2791BCC1352E}" srcOrd="0" destOrd="0" presId="urn:microsoft.com/office/officeart/2005/8/layout/funnel1"/>
    <dgm:cxn modelId="{C7394C1C-74B0-46D4-9599-A1901FBBBB13}" type="presParOf" srcId="{E12D89D8-F1B1-4DF1-A95B-1325D6E8EBEC}" destId="{35F74D0D-6CDD-4780-AE61-FD7C6CC1E8C0}" srcOrd="1" destOrd="0" presId="urn:microsoft.com/office/officeart/2005/8/layout/funnel1"/>
    <dgm:cxn modelId="{4235C2BF-7AC3-4F8C-A2AD-9C02BD15C131}" type="presParOf" srcId="{E12D89D8-F1B1-4DF1-A95B-1325D6E8EBEC}" destId="{63CE9853-5FD4-4B4D-AA96-FDFE09061243}" srcOrd="2" destOrd="0" presId="urn:microsoft.com/office/officeart/2005/8/layout/funnel1"/>
    <dgm:cxn modelId="{9A97939E-879D-4192-A603-219DCFF18F6E}" type="presParOf" srcId="{E12D89D8-F1B1-4DF1-A95B-1325D6E8EBEC}" destId="{5F90FD69-6211-4209-8DC3-FBF4D8472D4B}" srcOrd="3" destOrd="0" presId="urn:microsoft.com/office/officeart/2005/8/layout/funnel1"/>
    <dgm:cxn modelId="{2FA6D5DB-B509-424F-BB90-7E4396A0D62E}" type="presParOf" srcId="{E12D89D8-F1B1-4DF1-A95B-1325D6E8EBEC}" destId="{90AC7A10-BFCE-448D-9F12-F07A260BD196}" srcOrd="4" destOrd="0" presId="urn:microsoft.com/office/officeart/2005/8/layout/funnel1"/>
    <dgm:cxn modelId="{5725BFAC-AEAC-4FCF-8976-3BA380045377}" type="presParOf" srcId="{E12D89D8-F1B1-4DF1-A95B-1325D6E8EBEC}" destId="{83982366-BC22-4EF1-B278-0D3DEDA758A3}" srcOrd="5" destOrd="0" presId="urn:microsoft.com/office/officeart/2005/8/layout/funnel1"/>
    <dgm:cxn modelId="{7A3252A6-43DB-4E60-8E46-23C8D02922B8}" type="presParOf" srcId="{E12D89D8-F1B1-4DF1-A95B-1325D6E8EBEC}" destId="{E14121B1-4FD9-4962-8C01-C7894D72B8B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59FA95-3FE7-48C3-B865-FE0200AF51A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FB1993-86D5-48CF-811A-9EB3C9EF7854}">
      <dgm:prSet phldrT="[Text]"/>
      <dgm:spPr/>
      <dgm:t>
        <a:bodyPr/>
        <a:lstStyle/>
        <a:p>
          <a:r>
            <a:rPr lang="en-US" dirty="0" smtClean="0"/>
            <a:t>Data /</a:t>
          </a:r>
          <a:br>
            <a:rPr lang="en-US" dirty="0" smtClean="0"/>
          </a:br>
          <a:r>
            <a:rPr lang="en-US" dirty="0" smtClean="0"/>
            <a:t>Research</a:t>
          </a:r>
          <a:endParaRPr lang="en-US" dirty="0"/>
        </a:p>
      </dgm:t>
    </dgm:pt>
    <dgm:pt modelId="{D27BF11B-397E-40A5-B9D1-545EB10067E0}" type="parTrans" cxnId="{B6BD380A-38C5-4DF1-8B11-800ABD69B4AA}">
      <dgm:prSet/>
      <dgm:spPr/>
      <dgm:t>
        <a:bodyPr/>
        <a:lstStyle/>
        <a:p>
          <a:endParaRPr lang="en-US"/>
        </a:p>
      </dgm:t>
    </dgm:pt>
    <dgm:pt modelId="{8F82AA93-BDAD-401C-B8D3-708A05FABB58}" type="sibTrans" cxnId="{B6BD380A-38C5-4DF1-8B11-800ABD69B4AA}">
      <dgm:prSet/>
      <dgm:spPr/>
      <dgm:t>
        <a:bodyPr/>
        <a:lstStyle/>
        <a:p>
          <a:endParaRPr lang="en-US"/>
        </a:p>
      </dgm:t>
    </dgm:pt>
    <dgm:pt modelId="{A78B4F15-D5FF-4AF9-B3BA-0A143BA7E112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20EF1414-53DD-4889-910E-EDB6C03C156F}" type="parTrans" cxnId="{D6F15D02-7230-46F6-A23B-8AC889CA3BE4}">
      <dgm:prSet/>
      <dgm:spPr/>
      <dgm:t>
        <a:bodyPr/>
        <a:lstStyle/>
        <a:p>
          <a:endParaRPr lang="en-US"/>
        </a:p>
      </dgm:t>
    </dgm:pt>
    <dgm:pt modelId="{9565E3AD-E59A-4ABC-A2A8-A357236184C9}" type="sibTrans" cxnId="{D6F15D02-7230-46F6-A23B-8AC889CA3BE4}">
      <dgm:prSet/>
      <dgm:spPr/>
      <dgm:t>
        <a:bodyPr/>
        <a:lstStyle/>
        <a:p>
          <a:endParaRPr lang="en-US"/>
        </a:p>
      </dgm:t>
    </dgm:pt>
    <dgm:pt modelId="{65A7F002-21F6-408B-A483-39E587FA08EB}">
      <dgm:prSet phldrT="[Text]"/>
      <dgm:spPr/>
      <dgm:t>
        <a:bodyPr/>
        <a:lstStyle/>
        <a:p>
          <a:r>
            <a:rPr lang="en-US" dirty="0" smtClean="0"/>
            <a:t>Questions</a:t>
          </a:r>
          <a:endParaRPr lang="en-US" dirty="0"/>
        </a:p>
      </dgm:t>
    </dgm:pt>
    <dgm:pt modelId="{25DE614E-4217-4B8A-8F67-227BEB6D95BC}" type="parTrans" cxnId="{796FF3A4-17B6-4EE4-B9F4-B4C96430D65C}">
      <dgm:prSet/>
      <dgm:spPr/>
      <dgm:t>
        <a:bodyPr/>
        <a:lstStyle/>
        <a:p>
          <a:endParaRPr lang="en-US"/>
        </a:p>
      </dgm:t>
    </dgm:pt>
    <dgm:pt modelId="{F7FA3134-04C5-48FE-A983-90975508FD4D}" type="sibTrans" cxnId="{796FF3A4-17B6-4EE4-B9F4-B4C96430D65C}">
      <dgm:prSet/>
      <dgm:spPr/>
      <dgm:t>
        <a:bodyPr/>
        <a:lstStyle/>
        <a:p>
          <a:endParaRPr lang="en-US"/>
        </a:p>
      </dgm:t>
    </dgm:pt>
    <dgm:pt modelId="{04111271-FB8E-47BE-B452-87ABFB920417}" type="pres">
      <dgm:prSet presAssocID="{E459FA95-3FE7-48C3-B865-FE0200AF51A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2304B4-B487-494E-A5E0-63C64315EC39}" type="pres">
      <dgm:prSet presAssocID="{B9FB1993-86D5-48CF-811A-9EB3C9EF7854}" presName="dummy" presStyleCnt="0"/>
      <dgm:spPr/>
    </dgm:pt>
    <dgm:pt modelId="{AE9D4830-BE9E-4719-A2C4-8F1FE369EEA6}" type="pres">
      <dgm:prSet presAssocID="{B9FB1993-86D5-48CF-811A-9EB3C9EF7854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6E6DA-67B9-4863-9845-C78F8518BF31}" type="pres">
      <dgm:prSet presAssocID="{8F82AA93-BDAD-401C-B8D3-708A05FABB58}" presName="sibTrans" presStyleLbl="node1" presStyleIdx="0" presStyleCnt="3"/>
      <dgm:spPr/>
      <dgm:t>
        <a:bodyPr/>
        <a:lstStyle/>
        <a:p>
          <a:endParaRPr lang="en-US"/>
        </a:p>
      </dgm:t>
    </dgm:pt>
    <dgm:pt modelId="{54F4D0EB-E169-4F77-8272-E61E4FC63882}" type="pres">
      <dgm:prSet presAssocID="{A78B4F15-D5FF-4AF9-B3BA-0A143BA7E112}" presName="dummy" presStyleCnt="0"/>
      <dgm:spPr/>
    </dgm:pt>
    <dgm:pt modelId="{381F0872-3458-4EA3-98C7-2993F81AF4F0}" type="pres">
      <dgm:prSet presAssocID="{A78B4F15-D5FF-4AF9-B3BA-0A143BA7E112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B8733-4924-4CF1-BAAA-2ED6D47E1635}" type="pres">
      <dgm:prSet presAssocID="{9565E3AD-E59A-4ABC-A2A8-A357236184C9}" presName="sibTrans" presStyleLbl="node1" presStyleIdx="1" presStyleCnt="3"/>
      <dgm:spPr/>
      <dgm:t>
        <a:bodyPr/>
        <a:lstStyle/>
        <a:p>
          <a:endParaRPr lang="en-US"/>
        </a:p>
      </dgm:t>
    </dgm:pt>
    <dgm:pt modelId="{AAC18A3A-7F79-40A4-A874-E3E757122758}" type="pres">
      <dgm:prSet presAssocID="{65A7F002-21F6-408B-A483-39E587FA08EB}" presName="dummy" presStyleCnt="0"/>
      <dgm:spPr/>
    </dgm:pt>
    <dgm:pt modelId="{93BB56A4-1BEA-48FA-BB4C-221623039AAF}" type="pres">
      <dgm:prSet presAssocID="{65A7F002-21F6-408B-A483-39E587FA08EB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B45B5-A763-4328-9429-7ECF009885BD}" type="pres">
      <dgm:prSet presAssocID="{F7FA3134-04C5-48FE-A983-90975508FD4D}" presName="sibTrans" presStyleLbl="node1" presStyleIdx="2" presStyleCnt="3" custLinFactNeighborY="936"/>
      <dgm:spPr/>
      <dgm:t>
        <a:bodyPr/>
        <a:lstStyle/>
        <a:p>
          <a:endParaRPr lang="en-US"/>
        </a:p>
      </dgm:t>
    </dgm:pt>
  </dgm:ptLst>
  <dgm:cxnLst>
    <dgm:cxn modelId="{534E8CA5-2569-49DB-AD06-5BDA0B91FDE9}" type="presOf" srcId="{9565E3AD-E59A-4ABC-A2A8-A357236184C9}" destId="{63FB8733-4924-4CF1-BAAA-2ED6D47E1635}" srcOrd="0" destOrd="0" presId="urn:microsoft.com/office/officeart/2005/8/layout/cycle1"/>
    <dgm:cxn modelId="{9F0F40F8-EED0-4950-B7FA-58A197EBEAE8}" type="presOf" srcId="{A78B4F15-D5FF-4AF9-B3BA-0A143BA7E112}" destId="{381F0872-3458-4EA3-98C7-2993F81AF4F0}" srcOrd="0" destOrd="0" presId="urn:microsoft.com/office/officeart/2005/8/layout/cycle1"/>
    <dgm:cxn modelId="{3711F90D-E79C-4607-BB04-BD0F6347E1F0}" type="presOf" srcId="{8F82AA93-BDAD-401C-B8D3-708A05FABB58}" destId="{4C46E6DA-67B9-4863-9845-C78F8518BF31}" srcOrd="0" destOrd="0" presId="urn:microsoft.com/office/officeart/2005/8/layout/cycle1"/>
    <dgm:cxn modelId="{B6BD380A-38C5-4DF1-8B11-800ABD69B4AA}" srcId="{E459FA95-3FE7-48C3-B865-FE0200AF51A7}" destId="{B9FB1993-86D5-48CF-811A-9EB3C9EF7854}" srcOrd="0" destOrd="0" parTransId="{D27BF11B-397E-40A5-B9D1-545EB10067E0}" sibTransId="{8F82AA93-BDAD-401C-B8D3-708A05FABB58}"/>
    <dgm:cxn modelId="{D6F15D02-7230-46F6-A23B-8AC889CA3BE4}" srcId="{E459FA95-3FE7-48C3-B865-FE0200AF51A7}" destId="{A78B4F15-D5FF-4AF9-B3BA-0A143BA7E112}" srcOrd="1" destOrd="0" parTransId="{20EF1414-53DD-4889-910E-EDB6C03C156F}" sibTransId="{9565E3AD-E59A-4ABC-A2A8-A357236184C9}"/>
    <dgm:cxn modelId="{32055852-86A7-4ED4-BCD9-8A70B3C76351}" type="presOf" srcId="{65A7F002-21F6-408B-A483-39E587FA08EB}" destId="{93BB56A4-1BEA-48FA-BB4C-221623039AAF}" srcOrd="0" destOrd="0" presId="urn:microsoft.com/office/officeart/2005/8/layout/cycle1"/>
    <dgm:cxn modelId="{FC7022D0-AC0A-463F-B43C-3F61454DBBAF}" type="presOf" srcId="{E459FA95-3FE7-48C3-B865-FE0200AF51A7}" destId="{04111271-FB8E-47BE-B452-87ABFB920417}" srcOrd="0" destOrd="0" presId="urn:microsoft.com/office/officeart/2005/8/layout/cycle1"/>
    <dgm:cxn modelId="{F5E5C922-ED13-4DDA-9597-76BEAF9F170C}" type="presOf" srcId="{F7FA3134-04C5-48FE-A983-90975508FD4D}" destId="{548B45B5-A763-4328-9429-7ECF009885BD}" srcOrd="0" destOrd="0" presId="urn:microsoft.com/office/officeart/2005/8/layout/cycle1"/>
    <dgm:cxn modelId="{796FF3A4-17B6-4EE4-B9F4-B4C96430D65C}" srcId="{E459FA95-3FE7-48C3-B865-FE0200AF51A7}" destId="{65A7F002-21F6-408B-A483-39E587FA08EB}" srcOrd="2" destOrd="0" parTransId="{25DE614E-4217-4B8A-8F67-227BEB6D95BC}" sibTransId="{F7FA3134-04C5-48FE-A983-90975508FD4D}"/>
    <dgm:cxn modelId="{2DBA201F-DF0C-445E-ADB3-412B0ED96537}" type="presOf" srcId="{B9FB1993-86D5-48CF-811A-9EB3C9EF7854}" destId="{AE9D4830-BE9E-4719-A2C4-8F1FE369EEA6}" srcOrd="0" destOrd="0" presId="urn:microsoft.com/office/officeart/2005/8/layout/cycle1"/>
    <dgm:cxn modelId="{C7E04ACD-9F16-436F-AE40-E3D8076B5F12}" type="presParOf" srcId="{04111271-FB8E-47BE-B452-87ABFB920417}" destId="{062304B4-B487-494E-A5E0-63C64315EC39}" srcOrd="0" destOrd="0" presId="urn:microsoft.com/office/officeart/2005/8/layout/cycle1"/>
    <dgm:cxn modelId="{13988EC9-727E-4691-85A2-6B0E3DD0E856}" type="presParOf" srcId="{04111271-FB8E-47BE-B452-87ABFB920417}" destId="{AE9D4830-BE9E-4719-A2C4-8F1FE369EEA6}" srcOrd="1" destOrd="0" presId="urn:microsoft.com/office/officeart/2005/8/layout/cycle1"/>
    <dgm:cxn modelId="{8FAD0455-68C1-4D85-86E1-080B62BE8ACF}" type="presParOf" srcId="{04111271-FB8E-47BE-B452-87ABFB920417}" destId="{4C46E6DA-67B9-4863-9845-C78F8518BF31}" srcOrd="2" destOrd="0" presId="urn:microsoft.com/office/officeart/2005/8/layout/cycle1"/>
    <dgm:cxn modelId="{096EE2D6-27DA-46B3-AAFF-FA92000ACDEE}" type="presParOf" srcId="{04111271-FB8E-47BE-B452-87ABFB920417}" destId="{54F4D0EB-E169-4F77-8272-E61E4FC63882}" srcOrd="3" destOrd="0" presId="urn:microsoft.com/office/officeart/2005/8/layout/cycle1"/>
    <dgm:cxn modelId="{D45BB659-B693-4E2B-82EB-A7D48D62D848}" type="presParOf" srcId="{04111271-FB8E-47BE-B452-87ABFB920417}" destId="{381F0872-3458-4EA3-98C7-2993F81AF4F0}" srcOrd="4" destOrd="0" presId="urn:microsoft.com/office/officeart/2005/8/layout/cycle1"/>
    <dgm:cxn modelId="{4DF9C9AA-7DA5-4D55-A898-2FCDBCDCF950}" type="presParOf" srcId="{04111271-FB8E-47BE-B452-87ABFB920417}" destId="{63FB8733-4924-4CF1-BAAA-2ED6D47E1635}" srcOrd="5" destOrd="0" presId="urn:microsoft.com/office/officeart/2005/8/layout/cycle1"/>
    <dgm:cxn modelId="{ACC58BD8-250D-42B3-BC78-9AD131F48DDE}" type="presParOf" srcId="{04111271-FB8E-47BE-B452-87ABFB920417}" destId="{AAC18A3A-7F79-40A4-A874-E3E757122758}" srcOrd="6" destOrd="0" presId="urn:microsoft.com/office/officeart/2005/8/layout/cycle1"/>
    <dgm:cxn modelId="{A64DE798-592C-4775-9E95-81E77C579122}" type="presParOf" srcId="{04111271-FB8E-47BE-B452-87ABFB920417}" destId="{93BB56A4-1BEA-48FA-BB4C-221623039AAF}" srcOrd="7" destOrd="0" presId="urn:microsoft.com/office/officeart/2005/8/layout/cycle1"/>
    <dgm:cxn modelId="{D86E9D60-42BC-429F-8F2A-76032AA126F0}" type="presParOf" srcId="{04111271-FB8E-47BE-B452-87ABFB920417}" destId="{548B45B5-A763-4328-9429-7ECF009885BD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58292-0D4E-4B18-85F1-2791BCC1352E}">
      <dsp:nvSpPr>
        <dsp:cNvPr id="0" name=""/>
        <dsp:cNvSpPr/>
      </dsp:nvSpPr>
      <dsp:spPr>
        <a:xfrm>
          <a:off x="847212" y="267975"/>
          <a:ext cx="3096043" cy="10752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74D0D-6CDD-4780-AE61-FD7C6CC1E8C0}">
      <dsp:nvSpPr>
        <dsp:cNvPr id="0" name=""/>
        <dsp:cNvSpPr/>
      </dsp:nvSpPr>
      <dsp:spPr>
        <a:xfrm>
          <a:off x="2100029" y="2900812"/>
          <a:ext cx="600008" cy="38400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E9853-5FD4-4B4D-AA96-FDFE09061243}">
      <dsp:nvSpPr>
        <dsp:cNvPr id="0" name=""/>
        <dsp:cNvSpPr/>
      </dsp:nvSpPr>
      <dsp:spPr>
        <a:xfrm>
          <a:off x="960013" y="3208016"/>
          <a:ext cx="2880040" cy="72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Goal</a:t>
          </a:r>
          <a:endParaRPr lang="en-US" sz="2400" kern="1200" dirty="0"/>
        </a:p>
      </dsp:txBody>
      <dsp:txXfrm>
        <a:off x="960013" y="3208016"/>
        <a:ext cx="2880040" cy="720010"/>
      </dsp:txXfrm>
    </dsp:sp>
    <dsp:sp modelId="{5F90FD69-6211-4209-8DC3-FBF4D8472D4B}">
      <dsp:nvSpPr>
        <dsp:cNvPr id="0" name=""/>
        <dsp:cNvSpPr/>
      </dsp:nvSpPr>
      <dsp:spPr>
        <a:xfrm>
          <a:off x="1972827" y="1426231"/>
          <a:ext cx="1080015" cy="10800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Cost:Value</a:t>
          </a:r>
          <a:endParaRPr lang="en-US" sz="1200" kern="1200" dirty="0"/>
        </a:p>
      </dsp:txBody>
      <dsp:txXfrm>
        <a:off x="2130992" y="1584396"/>
        <a:ext cx="763685" cy="763685"/>
      </dsp:txXfrm>
    </dsp:sp>
    <dsp:sp modelId="{90AC7A10-BFCE-448D-9F12-F07A260BD196}">
      <dsp:nvSpPr>
        <dsp:cNvPr id="0" name=""/>
        <dsp:cNvSpPr/>
      </dsp:nvSpPr>
      <dsp:spPr>
        <a:xfrm>
          <a:off x="1200016" y="615979"/>
          <a:ext cx="1080015" cy="10800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Questions</a:t>
          </a:r>
          <a:endParaRPr lang="en-US" sz="1200" kern="1200" dirty="0"/>
        </a:p>
      </dsp:txBody>
      <dsp:txXfrm>
        <a:off x="1358181" y="774144"/>
        <a:ext cx="763685" cy="763685"/>
      </dsp:txXfrm>
    </dsp:sp>
    <dsp:sp modelId="{83982366-BC22-4EF1-B278-0D3DEDA758A3}">
      <dsp:nvSpPr>
        <dsp:cNvPr id="0" name=""/>
        <dsp:cNvSpPr/>
      </dsp:nvSpPr>
      <dsp:spPr>
        <a:xfrm>
          <a:off x="2304032" y="354856"/>
          <a:ext cx="1080015" cy="10800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Problems</a:t>
          </a:r>
          <a:endParaRPr lang="en-US" sz="1200" kern="1200" dirty="0"/>
        </a:p>
      </dsp:txBody>
      <dsp:txXfrm>
        <a:off x="2462197" y="513021"/>
        <a:ext cx="763685" cy="763685"/>
      </dsp:txXfrm>
    </dsp:sp>
    <dsp:sp modelId="{E14121B1-4FD9-4962-8C01-C7894D72B8B0}">
      <dsp:nvSpPr>
        <dsp:cNvPr id="0" name=""/>
        <dsp:cNvSpPr/>
      </dsp:nvSpPr>
      <dsp:spPr>
        <a:xfrm>
          <a:off x="720010" y="135973"/>
          <a:ext cx="3360047" cy="26880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D4830-BE9E-4719-A2C4-8F1FE369EEA6}">
      <dsp:nvSpPr>
        <dsp:cNvPr id="0" name=""/>
        <dsp:cNvSpPr/>
      </dsp:nvSpPr>
      <dsp:spPr>
        <a:xfrm>
          <a:off x="2780028" y="268967"/>
          <a:ext cx="1373043" cy="137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Data /</a:t>
          </a:r>
          <a:br>
            <a:rPr lang="en-US" sz="2300" kern="1200" dirty="0" smtClean="0"/>
          </a:br>
          <a:r>
            <a:rPr lang="en-US" sz="2300" kern="1200" dirty="0" smtClean="0"/>
            <a:t>Research</a:t>
          </a:r>
          <a:endParaRPr lang="en-US" sz="2300" kern="1200" dirty="0"/>
        </a:p>
      </dsp:txBody>
      <dsp:txXfrm>
        <a:off x="2780028" y="268967"/>
        <a:ext cx="1373043" cy="1373043"/>
      </dsp:txXfrm>
    </dsp:sp>
    <dsp:sp modelId="{4C46E6DA-67B9-4863-9845-C78F8518BF31}">
      <dsp:nvSpPr>
        <dsp:cNvPr id="0" name=""/>
        <dsp:cNvSpPr/>
      </dsp:nvSpPr>
      <dsp:spPr>
        <a:xfrm>
          <a:off x="689848" y="-861"/>
          <a:ext cx="3245290" cy="3245290"/>
        </a:xfrm>
        <a:prstGeom prst="circularArrow">
          <a:avLst>
            <a:gd name="adj1" fmla="val 8250"/>
            <a:gd name="adj2" fmla="val 576267"/>
            <a:gd name="adj3" fmla="val 2963170"/>
            <a:gd name="adj4" fmla="val 52182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F0872-3458-4EA3-98C7-2993F81AF4F0}">
      <dsp:nvSpPr>
        <dsp:cNvPr id="0" name=""/>
        <dsp:cNvSpPr/>
      </dsp:nvSpPr>
      <dsp:spPr>
        <a:xfrm>
          <a:off x="1625972" y="2267851"/>
          <a:ext cx="1373043" cy="137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Analysis</a:t>
          </a:r>
          <a:endParaRPr lang="en-US" sz="2300" kern="1200" dirty="0"/>
        </a:p>
      </dsp:txBody>
      <dsp:txXfrm>
        <a:off x="1625972" y="2267851"/>
        <a:ext cx="1373043" cy="1373043"/>
      </dsp:txXfrm>
    </dsp:sp>
    <dsp:sp modelId="{63FB8733-4924-4CF1-BAAA-2ED6D47E1635}">
      <dsp:nvSpPr>
        <dsp:cNvPr id="0" name=""/>
        <dsp:cNvSpPr/>
      </dsp:nvSpPr>
      <dsp:spPr>
        <a:xfrm>
          <a:off x="689848" y="-861"/>
          <a:ext cx="3245290" cy="3245290"/>
        </a:xfrm>
        <a:prstGeom prst="circularArrow">
          <a:avLst>
            <a:gd name="adj1" fmla="val 8250"/>
            <a:gd name="adj2" fmla="val 576267"/>
            <a:gd name="adj3" fmla="val 10171551"/>
            <a:gd name="adj4" fmla="val 7260564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B56A4-1BEA-48FA-BB4C-221623039AAF}">
      <dsp:nvSpPr>
        <dsp:cNvPr id="0" name=""/>
        <dsp:cNvSpPr/>
      </dsp:nvSpPr>
      <dsp:spPr>
        <a:xfrm>
          <a:off x="471915" y="268967"/>
          <a:ext cx="1373043" cy="137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Questions</a:t>
          </a:r>
          <a:endParaRPr lang="en-US" sz="2300" kern="1200" dirty="0"/>
        </a:p>
      </dsp:txBody>
      <dsp:txXfrm>
        <a:off x="471915" y="268967"/>
        <a:ext cx="1373043" cy="1373043"/>
      </dsp:txXfrm>
    </dsp:sp>
    <dsp:sp modelId="{548B45B5-A763-4328-9429-7ECF009885BD}">
      <dsp:nvSpPr>
        <dsp:cNvPr id="0" name=""/>
        <dsp:cNvSpPr/>
      </dsp:nvSpPr>
      <dsp:spPr>
        <a:xfrm>
          <a:off x="689848" y="29514"/>
          <a:ext cx="3245290" cy="3245290"/>
        </a:xfrm>
        <a:prstGeom prst="circularArrow">
          <a:avLst>
            <a:gd name="adj1" fmla="val 8250"/>
            <a:gd name="adj2" fmla="val 576267"/>
            <a:gd name="adj3" fmla="val 16856080"/>
            <a:gd name="adj4" fmla="val 14967653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99E09-D17B-E24B-A6B0-5837195CF3D3}" type="datetimeFigureOut">
              <a:rPr lang="en-US" smtClean="0"/>
              <a:t>5/9/2014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A3233-FEFF-0C49-A704-037E2582A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87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08324-12C6-3644-8819-3ECFD0A36C43}" type="datetimeFigureOut">
              <a:rPr lang="en-US" smtClean="0"/>
              <a:t>5/9/2014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27314-FDFA-284E-BDC9-5AE80F83B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96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http://blog.salemove.com/wp-content/uploads/2013/01/Cost-value.jpg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data sources: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Use 3Taps to query Craigslist data</a:t>
            </a:r>
          </a:p>
          <a:p>
            <a:r>
              <a:rPr lang="en-US" dirty="0" smtClean="0"/>
              <a:t>* http://vehiclehistory.gov/</a:t>
            </a:r>
          </a:p>
          <a:p>
            <a:r>
              <a:rPr lang="en-US" dirty="0" smtClean="0"/>
              <a:t>* Excel file</a:t>
            </a:r>
          </a:p>
          <a:p>
            <a:r>
              <a:rPr lang="en-US" dirty="0" smtClean="0"/>
              <a:t>* [Craigslist](http://vancouver.en.craigslist.ca/) is the most famous. [</a:t>
            </a:r>
            <a:r>
              <a:rPr lang="en-US" dirty="0" err="1" smtClean="0"/>
              <a:t>AutoTrader</a:t>
            </a:r>
            <a:r>
              <a:rPr lang="en-US" dirty="0" smtClean="0"/>
              <a:t>](http://www.autotrader.ca/) is another good site.</a:t>
            </a:r>
          </a:p>
          <a:p>
            <a:r>
              <a:rPr lang="en-US" dirty="0" smtClean="0"/>
              <a:t>* Link to Tableau </a:t>
            </a:r>
            <a:r>
              <a:rPr lang="en-US" dirty="0" err="1" smtClean="0"/>
              <a:t>viz</a:t>
            </a:r>
            <a:endParaRPr lang="en-US" dirty="0" smtClean="0"/>
          </a:p>
          <a:p>
            <a:r>
              <a:rPr lang="en-US" dirty="0" smtClean="0"/>
              <a:t>* http://www.insure.com/articles/interactivetools</a:t>
            </a:r>
          </a:p>
          <a:p>
            <a:r>
              <a:rPr lang="en-US" dirty="0" smtClean="0"/>
              <a:t>* http://devnambi.com/2012/buying-a-car-with-data-part-1/</a:t>
            </a:r>
          </a:p>
          <a:p>
            <a:r>
              <a:rPr lang="en-US" dirty="0" smtClean="0"/>
              <a:t>* http://www.theatlantic.com/business/archive/2012/08/smartphones-not-cars-now-mold-youth-culture/260801/ </a:t>
            </a:r>
          </a:p>
          <a:p>
            <a:r>
              <a:rPr lang="en-US" dirty="0" smtClean="0"/>
              <a:t>* http://www.reliabilityindex.com/manufacturer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2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(files are from </a:t>
            </a:r>
            <a:r>
              <a:rPr lang="en-US" smtClean="0"/>
              <a:t>Wikimedia</a:t>
            </a:r>
            <a:r>
              <a:rPr lang="en-US" baseline="0" smtClean="0"/>
              <a:t> Commons, http://upload.wikimedia.org/wikipedia/commons/4/46/Broken_Down_Old_House_at_Newhouse_-_geograph.org.uk_-_232300.jpg and http://upload.wikimedia.org/wikipedia/commons/thumb/5/55/Highclere_Castle_(April_2011).jpg/1280px-Highclere_Castle_(April_2011).jpg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0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http://gocrashpad.wordpress.com/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http://blog.salemove.com/wp-content/uploads/2013/01/Cost-value.jpg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3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http://qzprod.files.wordpress.com/2013/11/per-capita-personal-income-san-francisco-region-new-york-region_chartbuilder.png?w=1024&amp;h=576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http://intobolivian.files.wordpress.com/2011/08/rent1.jpg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http://www.calculatedriskblog.com/2012/08/corelogic-house-price-index-increases.html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http://en.wikipedia.org/wiki/File:Unico_Anello.png</a:t>
            </a:r>
          </a:p>
          <a:p>
            <a:r>
              <a:rPr lang="en-US" dirty="0" smtClean="0"/>
              <a:t>http://michaelkuttler.deviantart.com/art/Counting-By-Zero-Stopwatch-124538882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9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http://www.nytimes.com/2014/04/17/garden/square-feet-84-possessions-305.html?src=me&amp;ref=general</a:t>
            </a:r>
          </a:p>
          <a:p>
            <a:r>
              <a:rPr lang="en-US" dirty="0" smtClean="0"/>
              <a:t>* http://www.economist.com/blogs/freeexchange/2014/04/housing-markets</a:t>
            </a:r>
          </a:p>
          <a:p>
            <a:r>
              <a:rPr lang="en-US" dirty="0" smtClean="0"/>
              <a:t>* http://ansonwhitmer.tumblr.com/post/76570597222/sf-hoods-project</a:t>
            </a:r>
          </a:p>
          <a:p>
            <a:r>
              <a:rPr lang="en-US" dirty="0" smtClean="0"/>
              <a:t>* Matrix prioritization for value</a:t>
            </a:r>
          </a:p>
          <a:p>
            <a:r>
              <a:rPr lang="en-US" dirty="0" smtClean="0"/>
              <a:t>      http://www.geekwire.com/2013/app-week-feels-helps-uncertainty-making-tough-decisions/ - An app to help with matrix prioritization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9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http://xkcd.com/519/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85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http://commons.wikimedia.org/wiki/File:Doctor_consults_with_patient_(4).jpg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92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http://opinionator.blogs.nytimes.com/2011/04/12/how-to-save-a-trillion-dollars/?_php=true&amp;_type=blogs&amp;_r=0</a:t>
            </a:r>
          </a:p>
          <a:p>
            <a:r>
              <a:rPr lang="en-US" dirty="0" smtClean="0"/>
              <a:t>http://healthcarecostmonitor.thehastingscenter.org/kimberlyswartz/projected-costs-of-chronic-diseases/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05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http://en.wikipedia.org/wiki/File:Soy-whey-protein-diet.jpg</a:t>
            </a:r>
          </a:p>
          <a:p>
            <a:r>
              <a:rPr lang="en-US" dirty="0" smtClean="0"/>
              <a:t>http://commons.wikimedia.org/wiki/File:US_Navy_111017-N-ZK021-001_Sailors_conduct_a_group_warm-up_exercise_during_the_Command_Fitness_Leader_(CFL)_course_at_Naval_Air_Station_Whidbey_Isl.jpg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4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http://en.wikipedia.org/wiki/File:Soy-whey-protein-diet.jpg</a:t>
            </a:r>
          </a:p>
          <a:p>
            <a:r>
              <a:rPr lang="en-US" dirty="0" smtClean="0"/>
              <a:t>http://commons.wikimedia.org/wiki/File:US_Navy_111017-N-ZK021-001_Sailors_conduct_a_group_warm-up_exercise_during_the_Command_Fitness_Leader_(CFL)_course_at_Naval_Air_Station_Whidbey_Isl.jpg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4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http://memegenerator.net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http://www.cogniview.com/blog/wp-content/uploads/2013/03/Analysis_Paralysis.jpg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2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http://en.wikipedia.org/wiki/File:Soy-whey-protein-diet.jpg</a:t>
            </a:r>
          </a:p>
          <a:p>
            <a:r>
              <a:rPr lang="en-US" dirty="0" smtClean="0"/>
              <a:t>http://commons.wikimedia.org/wiki/File:US_Navy_111017-N-ZK021-001_Sailors_conduct_a_group_warm-up_exercise_during_the_Command_Fitness_Leader_(CFL)_course_at_Naval_Air_Station_Whidbey_Isl.jpg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4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http://devnambi.com/2014/exercise/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58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7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27314-FDFA-284E-BDC9-5AE80F83B6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137903" y="3762503"/>
            <a:ext cx="5610005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US" sz="36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38197" y="4466030"/>
            <a:ext cx="5610861" cy="453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  <p:pic>
        <p:nvPicPr>
          <p:cNvPr id="9" name="Picture 8" descr="iStock_000022544544_Medium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3" b="12222"/>
          <a:stretch/>
        </p:blipFill>
        <p:spPr>
          <a:xfrm>
            <a:off x="0" y="826517"/>
            <a:ext cx="9144000" cy="261995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5092158" y="3280846"/>
            <a:ext cx="4051843" cy="424832"/>
          </a:xfrm>
          <a:prstGeom prst="rect">
            <a:avLst/>
          </a:prstGeom>
          <a:solidFill>
            <a:srgbClr val="F8982D"/>
          </a:solidFill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endParaRPr lang="en-US" sz="2800" b="0" i="0" u="none" strike="noStrike" kern="1200" baseline="300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PASS_BA_Conference_hor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0" y="162311"/>
            <a:ext cx="2229088" cy="500024"/>
          </a:xfrm>
          <a:prstGeom prst="rect">
            <a:avLst/>
          </a:prstGeom>
        </p:spPr>
      </p:pic>
      <p:sp>
        <p:nvSpPr>
          <p:cNvPr id="17" name="Isosceles Triangle 16"/>
          <p:cNvSpPr/>
          <p:nvPr userDrawn="1"/>
        </p:nvSpPr>
        <p:spPr>
          <a:xfrm rot="10800000">
            <a:off x="8418685" y="3699103"/>
            <a:ext cx="275333" cy="144477"/>
          </a:xfrm>
          <a:prstGeom prst="triangle">
            <a:avLst/>
          </a:prstGeom>
          <a:solidFill>
            <a:srgbClr val="F8982D"/>
          </a:solidFill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endParaRPr lang="en-US" sz="2800" b="0" i="0" u="none" strike="noStrike" baseline="3000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24" y="3353388"/>
            <a:ext cx="348983" cy="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Stock_000022544544_Medium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5" b="8017"/>
          <a:stretch/>
        </p:blipFill>
        <p:spPr>
          <a:xfrm>
            <a:off x="0" y="450075"/>
            <a:ext cx="9144000" cy="296242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" y="3084889"/>
            <a:ext cx="3044341" cy="424832"/>
          </a:xfrm>
          <a:prstGeom prst="rect">
            <a:avLst/>
          </a:prstGeom>
          <a:solidFill>
            <a:srgbClr val="F8982D"/>
          </a:solidFill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endParaRPr lang="en-US" sz="2800" b="0" i="0" u="none" strike="noStrike" kern="1200" baseline="300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Picture 17" descr="PASS_BA_Conference_hor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2" y="3701503"/>
            <a:ext cx="2565686" cy="575529"/>
          </a:xfrm>
          <a:prstGeom prst="rect">
            <a:avLst/>
          </a:prstGeom>
        </p:spPr>
      </p:pic>
      <p:sp>
        <p:nvSpPr>
          <p:cNvPr id="19" name="Isosceles Triangle 18"/>
          <p:cNvSpPr/>
          <p:nvPr userDrawn="1"/>
        </p:nvSpPr>
        <p:spPr>
          <a:xfrm rot="10800000">
            <a:off x="2605239" y="3503146"/>
            <a:ext cx="275333" cy="144477"/>
          </a:xfrm>
          <a:prstGeom prst="triangle">
            <a:avLst/>
          </a:prstGeom>
          <a:solidFill>
            <a:srgbClr val="F8982D"/>
          </a:solidFill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endParaRPr lang="en-US" sz="2800" b="0" i="0" u="none" strike="noStrike" baseline="3000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03" y="97411"/>
            <a:ext cx="351624" cy="28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486727" y="3578308"/>
            <a:ext cx="5293170" cy="90395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sz="36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86682" y="4479130"/>
            <a:ext cx="529397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1067876"/>
            <a:ext cx="8242300" cy="352186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  <a:prstGeom prst="rect">
            <a:avLst/>
          </a:prstGeom>
          <a:solidFill>
            <a:srgbClr val="F8982D"/>
          </a:solidFill>
        </p:spPr>
        <p:txBody>
          <a:bodyPr vert="horz" wrap="none" lIns="91440" tIns="0" rIns="91440" bIns="45720" rtlCol="0"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24388C19-8A66-2F4D-8164-42A5D3D3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7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634" y="224355"/>
            <a:ext cx="8229600" cy="5143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Title Styling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34634" y="1054750"/>
            <a:ext cx="8229600" cy="346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800" b="0">
                <a:solidFill>
                  <a:schemeClr val="accent5"/>
                </a:solidFill>
                <a:latin typeface="+mn-lt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295275" lvl="2" indent="-295275">
              <a:buNone/>
            </a:pPr>
            <a:r>
              <a:rPr lang="en-US" sz="2400" dirty="0" smtClean="0">
                <a:solidFill>
                  <a:schemeClr val="accent4"/>
                </a:solidFill>
              </a:rPr>
              <a:t>Heading One Style 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95275" lvl="2" indent="-295275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95275" lvl="2" indent="-295275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Heading Two Style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95275" lvl="2" indent="-295275">
              <a:buNone/>
            </a:pPr>
            <a:endParaRPr lang="en-US" sz="2000" dirty="0" smtClean="0">
              <a:solidFill>
                <a:schemeClr val="accent3"/>
              </a:solidFill>
            </a:endParaRPr>
          </a:p>
          <a:p>
            <a:pPr marL="295275" lvl="2" indent="-295275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HEADING THREE STYLE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  <a:prstGeom prst="rect">
            <a:avLst/>
          </a:prstGeom>
          <a:solidFill>
            <a:srgbClr val="F8982D"/>
          </a:solidFill>
        </p:spPr>
        <p:txBody>
          <a:bodyPr vert="horz" wrap="none" lIns="91440" tIns="0" rIns="91440" bIns="45720" rtlCol="0"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24388C19-8A66-2F4D-8164-42A5D3D3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634" y="224355"/>
            <a:ext cx="8229600" cy="5143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Title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4061"/>
            <a:ext cx="4038600" cy="2864326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51766" y="1099398"/>
            <a:ext cx="4040859" cy="4707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636995" y="1099398"/>
            <a:ext cx="4040859" cy="4707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638431" y="1624061"/>
            <a:ext cx="4038600" cy="2864326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chemeClr val="accent2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  <a:prstGeom prst="rect">
            <a:avLst/>
          </a:prstGeom>
          <a:solidFill>
            <a:srgbClr val="F8982D"/>
          </a:solidFill>
        </p:spPr>
        <p:txBody>
          <a:bodyPr vert="horz" wrap="none" lIns="91440" tIns="0" rIns="91440" bIns="45720" rtlCol="0"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24388C19-8A66-2F4D-8164-42A5D3D3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634" y="224355"/>
            <a:ext cx="8229600" cy="5143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Title Styling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  <a:prstGeom prst="rect">
            <a:avLst/>
          </a:prstGeom>
          <a:solidFill>
            <a:srgbClr val="F8982D"/>
          </a:solidFill>
        </p:spPr>
        <p:txBody>
          <a:bodyPr vert="horz" wrap="none" lIns="91440" tIns="0" rIns="91440" bIns="45720" rtlCol="0"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24388C19-8A66-2F4D-8164-42A5D3D3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34634" y="224355"/>
            <a:ext cx="8229600" cy="5143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Slide for code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4634" y="1246522"/>
            <a:ext cx="8229600" cy="34660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  <a:prstGeom prst="rect">
            <a:avLst/>
          </a:prstGeom>
          <a:solidFill>
            <a:srgbClr val="F8982D"/>
          </a:solidFill>
        </p:spPr>
        <p:txBody>
          <a:bodyPr vert="horz" wrap="none" lIns="91440" tIns="0" rIns="91440" bIns="45720" rtlCol="0"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24388C19-8A66-2F4D-8164-42A5D3D3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90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  <a:prstGeom prst="rect">
            <a:avLst/>
          </a:prstGeom>
          <a:solidFill>
            <a:srgbClr val="F8982D"/>
          </a:solidFill>
        </p:spPr>
        <p:txBody>
          <a:bodyPr vert="horz" wrap="none" lIns="91440" tIns="0" rIns="91440" bIns="45720" rtlCol="0"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24388C19-8A66-2F4D-8164-42A5D3D3DBB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Title Styling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17" y="4794044"/>
            <a:ext cx="278274" cy="2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+mj-lt"/>
          <a:ea typeface="+mj-ea"/>
          <a:cs typeface="Segoe light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404040"/>
          </a:solidFill>
          <a:latin typeface="+mj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rgbClr val="404040"/>
          </a:solidFill>
          <a:latin typeface="+mj-lt"/>
          <a:ea typeface="+mn-ea"/>
          <a:cs typeface="+mn-cs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rgbClr val="404040"/>
          </a:solidFill>
          <a:latin typeface="+mj-lt"/>
          <a:ea typeface="+mn-ea"/>
          <a:cs typeface="+mn-cs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rgbClr val="404040"/>
          </a:solidFill>
          <a:latin typeface="+mj-lt"/>
          <a:ea typeface="+mn-ea"/>
          <a:cs typeface="+mn-cs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>
          <a:solidFill>
            <a:srgbClr val="40404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Nambi/DataScienceLearning/" TargetMode="External"/><Relationship Id="rId2" Type="http://schemas.openxmlformats.org/officeDocument/2006/relationships/hyperlink" Target="http://devnambi.com/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488039" y="1473013"/>
            <a:ext cx="2052080" cy="20520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4273" y="1993928"/>
            <a:ext cx="5849938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Segoe light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6600" smtClean="0">
                <a:solidFill>
                  <a:schemeClr val="bg1"/>
                </a:solidFill>
              </a:rPr>
              <a:t>Please silence </a:t>
            </a:r>
            <a:br>
              <a:rPr lang="en-US" sz="6600" smtClean="0">
                <a:solidFill>
                  <a:schemeClr val="bg1"/>
                </a:solidFill>
              </a:rPr>
            </a:br>
            <a:r>
              <a:rPr lang="en-US" sz="6600" smtClean="0">
                <a:solidFill>
                  <a:schemeClr val="bg1"/>
                </a:solidFill>
              </a:rPr>
              <a:t>cell phones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161819" y="1864567"/>
            <a:ext cx="704520" cy="12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1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098" name="Picture 2" descr="http://www.cogniview.com/blog/wp-content/uploads/2013/03/Analysis_Paraly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02" y="0"/>
            <a:ext cx="6712797" cy="51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17084" y="2630817"/>
            <a:ext cx="3293453" cy="1036162"/>
            <a:chOff x="617084" y="2630817"/>
            <a:chExt cx="3293453" cy="1036162"/>
          </a:xfrm>
        </p:grpSpPr>
        <p:grpSp>
          <p:nvGrpSpPr>
            <p:cNvPr id="11" name="Group 10"/>
            <p:cNvGrpSpPr/>
            <p:nvPr/>
          </p:nvGrpSpPr>
          <p:grpSpPr>
            <a:xfrm>
              <a:off x="617084" y="2630817"/>
              <a:ext cx="1781006" cy="1036162"/>
              <a:chOff x="471915" y="268967"/>
              <a:chExt cx="1781006" cy="137304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1915" y="268967"/>
                <a:ext cx="1373043" cy="1373043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Rectangle 12"/>
              <p:cNvSpPr/>
              <p:nvPr/>
            </p:nvSpPr>
            <p:spPr>
              <a:xfrm>
                <a:off x="879878" y="268967"/>
                <a:ext cx="1373043" cy="137304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9210" tIns="29210" rIns="29210" bIns="2921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dirty="0" smtClean="0"/>
                  <a:t>Make Decision</a:t>
                </a:r>
                <a:endParaRPr lang="en-US" sz="2300" kern="1200" dirty="0"/>
              </a:p>
            </p:txBody>
          </p:sp>
        </p:grpSp>
        <p:pic>
          <p:nvPicPr>
            <p:cNvPr id="6150" name="Picture 6" descr="C:\Users\Dev Nambi\Desktop\arrow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62"/>
            <a:stretch/>
          </p:blipFill>
          <p:spPr bwMode="auto">
            <a:xfrm>
              <a:off x="2681657" y="2841673"/>
              <a:ext cx="1228880" cy="759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62239995"/>
              </p:ext>
            </p:extLst>
          </p:nvPr>
        </p:nvGraphicFramePr>
        <p:xfrm>
          <a:off x="2259506" y="967255"/>
          <a:ext cx="4624988" cy="36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Decision Cycle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6461" y="173596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18515" y="173596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43251" y="425095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2" descr="http://upload.wikimedia.org/wikipedia/commons/thumb/6/6e/CVC2012aaa.jpg/280px-CVC2012a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6" y="2018453"/>
            <a:ext cx="2945931" cy="18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3.bp.blogspot.com/-HM3Th08955o/URvfStqsdCI/AAAAAAAADR0/qDrJ7K5lClI/s1600/bike-commute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34" y="2018453"/>
            <a:ext cx="1606905" cy="18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columbian.media.clients.ellingtoncms.com/img/photos/2010/08/11/X177_444A_9_t640.JPG?a6ea3ebd4438a44b86d2e9c39ecf7613005fe0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20" y="2018453"/>
            <a:ext cx="2764464" cy="188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0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Not Created Equal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They Wear Down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Cost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The Price Drops Faster than Value</a:t>
            </a:r>
            <a:endParaRPr lang="en-US" sz="2800" dirty="0">
              <a:solidFill>
                <a:schemeClr val="accent4"/>
              </a:solidFill>
            </a:endParaRPr>
          </a:p>
          <a:p>
            <a:pPr marL="0" lvl="2" indent="0"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Question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Cost - Total Cost of Ownership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Value – Miles Remaining</a:t>
            </a:r>
          </a:p>
          <a:p>
            <a:pPr marL="0" lvl="2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Data – Advice, Websites, Reviews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Time - ROI</a:t>
            </a:r>
            <a:endParaRPr lang="en-US" sz="2800" dirty="0">
              <a:solidFill>
                <a:schemeClr val="accent4"/>
              </a:solidFill>
            </a:endParaRPr>
          </a:p>
          <a:p>
            <a:pPr marL="0" lvl="2" indent="0"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201845" y="2432343"/>
            <a:ext cx="4662836" cy="706657"/>
          </a:xfrm>
        </p:spPr>
        <p:txBody>
          <a:bodyPr/>
          <a:lstStyle/>
          <a:p>
            <a:pPr algn="r"/>
            <a:r>
              <a:rPr lang="en-US" sz="6000" dirty="0" smtClean="0">
                <a:solidFill>
                  <a:srgbClr val="FFFFFF"/>
                </a:solidFill>
              </a:rPr>
              <a:t>Demo Time!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56" y="1286171"/>
            <a:ext cx="521874" cy="4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88" y="7778"/>
            <a:ext cx="6204625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4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33" y="1"/>
            <a:ext cx="6233134" cy="513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87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1" y="838199"/>
            <a:ext cx="8524858" cy="384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3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201845" y="2432343"/>
            <a:ext cx="4662836" cy="706657"/>
          </a:xfrm>
        </p:spPr>
        <p:txBody>
          <a:bodyPr/>
          <a:lstStyle/>
          <a:p>
            <a:pPr algn="r"/>
            <a:r>
              <a:rPr lang="en-US" sz="6000" dirty="0" smtClean="0">
                <a:solidFill>
                  <a:srgbClr val="FFFFFF"/>
                </a:solidFill>
              </a:rPr>
              <a:t>Demo Time!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56" y="1286171"/>
            <a:ext cx="521874" cy="4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55939" y="3578308"/>
            <a:ext cx="5323958" cy="9039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cs typeface="Segoe Light"/>
              </a:rPr>
              <a:t>Using Data to Make Decisions</a:t>
            </a:r>
            <a:endParaRPr lang="en-US" dirty="0"/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743615" y="4456039"/>
            <a:ext cx="2801758" cy="6049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Dev </a:t>
            </a:r>
            <a:r>
              <a:rPr 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Nambi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Data Scientist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University of Washington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Light"/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1" y="3081572"/>
            <a:ext cx="3032606" cy="43594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cs typeface="Segoe Light"/>
              </a:rPr>
              <a:t>May 7-9, 2014  |  San Jose, </a:t>
            </a:r>
            <a:r>
              <a:rPr lang="en-US" sz="1200" dirty="0" smtClean="0">
                <a:solidFill>
                  <a:schemeClr val="bg1"/>
                </a:solidFill>
                <a:latin typeface="+mj-lt"/>
                <a:cs typeface="Segoe Light"/>
              </a:rPr>
              <a:t>CA</a:t>
            </a:r>
            <a:endParaRPr lang="en-US" sz="1200" dirty="0">
              <a:solidFill>
                <a:schemeClr val="bg1"/>
              </a:solidFill>
              <a:latin typeface="+mj-lt"/>
              <a:cs typeface="Segoe Light"/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6158611" y="4456038"/>
            <a:ext cx="2801758" cy="6049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@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DevNambi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Light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me@DevNambi.com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59660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86" y="0"/>
            <a:ext cx="6180029" cy="515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87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12" y="1"/>
            <a:ext cx="615317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87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41" y="0"/>
            <a:ext cx="6171519" cy="513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67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"/>
            <a:ext cx="6134100" cy="513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6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41" y="0"/>
            <a:ext cx="6168118" cy="515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6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50" name="Picture 2" descr="http://upload.wikimedia.org/wikipedia/commons/thumb/5/55/Highclere_Castle_(April_2011).jpg/1280px-Highclere_Castle_(April_201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6512"/>
            <a:ext cx="9144000" cy="58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Question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Constraints – </a:t>
            </a:r>
            <a:r>
              <a:rPr lang="en-US" sz="2800" dirty="0">
                <a:solidFill>
                  <a:schemeClr val="accent4"/>
                </a:solidFill>
              </a:rPr>
              <a:t>Location ~ Schools + Size</a:t>
            </a:r>
            <a:endParaRPr lang="en-US" sz="2800" dirty="0" smtClean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42" y="738704"/>
            <a:ext cx="6149716" cy="47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4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1" y="792264"/>
            <a:ext cx="7512218" cy="4232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4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90" y="805205"/>
            <a:ext cx="6132421" cy="410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3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Introduction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Decision Engineering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Cars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Houses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Health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Q&amp;A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http://healthable.org/wp-content/uploads/2013/05/Headach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56" y="1072134"/>
            <a:ext cx="4520117" cy="29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 txBox="1">
            <a:spLocks/>
          </p:cNvSpPr>
          <p:nvPr/>
        </p:nvSpPr>
        <p:spPr>
          <a:xfrm>
            <a:off x="205454" y="4360122"/>
            <a:ext cx="2801758" cy="6049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@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DevNambi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Light"/>
              </a:rPr>
              <a:t>me@DevNambi.com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4668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47" y="831982"/>
            <a:ext cx="6988907" cy="407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8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-151470"/>
            <a:ext cx="6356350" cy="526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0625"/>
            <a:ext cx="9144000" cy="629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0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Question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Constraints – </a:t>
            </a:r>
            <a:r>
              <a:rPr lang="en-US" sz="2800" dirty="0">
                <a:solidFill>
                  <a:schemeClr val="accent4"/>
                </a:solidFill>
              </a:rPr>
              <a:t>Location ~ Schools + </a:t>
            </a:r>
            <a:r>
              <a:rPr lang="en-US" sz="2800" dirty="0" smtClean="0">
                <a:solidFill>
                  <a:schemeClr val="accent4"/>
                </a:solidFill>
              </a:rPr>
              <a:t>Size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Cost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 smtClean="0">
                <a:solidFill>
                  <a:schemeClr val="accent4"/>
                </a:solidFill>
              </a:rPr>
              <a:t>– Time to Commute + Pay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Value – </a:t>
            </a:r>
            <a:r>
              <a:rPr lang="en-US" sz="2800" dirty="0">
                <a:solidFill>
                  <a:schemeClr val="accent4"/>
                </a:solidFill>
              </a:rPr>
              <a:t>Quality of </a:t>
            </a:r>
            <a:r>
              <a:rPr lang="en-US" sz="2800" dirty="0" smtClean="0">
                <a:solidFill>
                  <a:schemeClr val="accent4"/>
                </a:solidFill>
              </a:rPr>
              <a:t>Life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Data – </a:t>
            </a:r>
            <a:r>
              <a:rPr lang="en-US" sz="2800" dirty="0">
                <a:solidFill>
                  <a:schemeClr val="accent4"/>
                </a:solidFill>
              </a:rPr>
              <a:t>Neighborhoods, </a:t>
            </a:r>
            <a:r>
              <a:rPr lang="en-US" sz="2800" dirty="0" smtClean="0">
                <a:solidFill>
                  <a:schemeClr val="accent4"/>
                </a:solidFill>
              </a:rPr>
              <a:t>Prices, </a:t>
            </a:r>
            <a:r>
              <a:rPr lang="en-US" sz="2800" dirty="0">
                <a:solidFill>
                  <a:schemeClr val="accent4"/>
                </a:solidFill>
              </a:rPr>
              <a:t>Commute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Time – ROI</a:t>
            </a:r>
          </a:p>
          <a:p>
            <a:pPr marL="0" lvl="2" indent="0">
              <a:buNone/>
            </a:pPr>
            <a:endParaRPr lang="en-US" sz="2800" dirty="0" smtClean="0">
              <a:solidFill>
                <a:schemeClr val="accent4"/>
              </a:solidFill>
            </a:endParaRPr>
          </a:p>
          <a:p>
            <a:pPr marL="0" lvl="2" indent="0">
              <a:buNone/>
            </a:pPr>
            <a:endParaRPr lang="en-US" sz="2800" dirty="0" smtClean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1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512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Metric to Rule Them 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32" name="Picture 8" descr="Counting By Zero Stopwatch by michaelkutt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9" y="-4037"/>
            <a:ext cx="8350561" cy="514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b/b7/Unico_Anello.png/555px-Unico_Anel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0784" y="1267968"/>
            <a:ext cx="3624584" cy="32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3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201845" y="2432343"/>
            <a:ext cx="4662836" cy="706657"/>
          </a:xfrm>
        </p:spPr>
        <p:txBody>
          <a:bodyPr/>
          <a:lstStyle/>
          <a:p>
            <a:pPr algn="r"/>
            <a:r>
              <a:rPr lang="en-US" sz="6000" dirty="0" smtClean="0">
                <a:solidFill>
                  <a:srgbClr val="FFFFFF"/>
                </a:solidFill>
              </a:rPr>
              <a:t>Demo Time!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56" y="1286171"/>
            <a:ext cx="521874" cy="4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49" y="0"/>
            <a:ext cx="6131502" cy="512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6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30" y="1"/>
            <a:ext cx="6163541" cy="513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6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24" y="0"/>
            <a:ext cx="6187353" cy="514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6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37" y="1"/>
            <a:ext cx="6218526" cy="51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0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83" y="796251"/>
            <a:ext cx="4076034" cy="407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8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22" y="0"/>
            <a:ext cx="6297757" cy="517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0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11" y="0"/>
            <a:ext cx="616777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0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52" name="Picture 4" descr="File:Doctor consults with patient (4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4102"/>
            <a:ext cx="9144000" cy="595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0625"/>
            <a:ext cx="9144000" cy="629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1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098" name="Picture 2" descr="C:\Users\Dev Nambi\Desktop\healthcare_expen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86" y="113796"/>
            <a:ext cx="6653428" cy="49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Fastest Code in the World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Cheapest Doctor Visit in the World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2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098" name="Picture 2" descr="Business Cat - You Must Think Outside The 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47" y="-31346"/>
            <a:ext cx="5343306" cy="53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ROI of Healthy Living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074" name="Picture 2" descr="File:US Navy 111017-N-ZK021-001 Sailors conduct a group warm-up exercise during the Command Fitness Leader (CFL) course at Naval Air Station Whidbey Is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98" y="848472"/>
            <a:ext cx="4828801" cy="344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Soy-whey-protein-di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603" y="993336"/>
            <a:ext cx="4828801" cy="31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201845" y="2432343"/>
            <a:ext cx="4662836" cy="706657"/>
          </a:xfrm>
        </p:spPr>
        <p:txBody>
          <a:bodyPr/>
          <a:lstStyle/>
          <a:p>
            <a:pPr algn="r"/>
            <a:r>
              <a:rPr lang="en-US" sz="6000" dirty="0" smtClean="0">
                <a:solidFill>
                  <a:srgbClr val="FFFFFF"/>
                </a:solidFill>
              </a:rPr>
              <a:t>Demo Time!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56" y="1286171"/>
            <a:ext cx="521874" cy="4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64304"/>
            <a:ext cx="3048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0" y="-1"/>
            <a:ext cx="1810159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4" y="0"/>
            <a:ext cx="7149286" cy="513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0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28" y="1"/>
            <a:ext cx="6197744" cy="515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62" y="0"/>
            <a:ext cx="6199476" cy="515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5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70" y="0"/>
            <a:ext cx="730686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5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25" y="0"/>
            <a:ext cx="729455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5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9" y="0"/>
            <a:ext cx="7331062" cy="515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18" y="0"/>
            <a:ext cx="7349964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4634" y="2282447"/>
            <a:ext cx="8229600" cy="578606"/>
          </a:xfrm>
        </p:spPr>
        <p:txBody>
          <a:bodyPr/>
          <a:lstStyle/>
          <a:p>
            <a:pPr marL="0" lvl="2" indent="0" algn="ctr">
              <a:buNone/>
            </a:pPr>
            <a:r>
              <a:rPr lang="en-US" sz="2400" dirty="0" smtClean="0">
                <a:solidFill>
                  <a:schemeClr val="accent4"/>
                </a:solidFill>
                <a:hlinkClick r:id="rId2"/>
              </a:rPr>
              <a:t>http://devnambi.com/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marL="0" lvl="2" indent="0" algn="ctr">
              <a:buNone/>
            </a:pPr>
            <a:r>
              <a:rPr lang="en-US" sz="2400" dirty="0" smtClean="0">
                <a:solidFill>
                  <a:schemeClr val="accent4"/>
                </a:solidFill>
                <a:hlinkClick r:id="rId3"/>
              </a:rPr>
              <a:t>https://github.com/DevNambi/DataScienceLearning/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9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" y="2156967"/>
            <a:ext cx="4489398" cy="707231"/>
          </a:xfrm>
        </p:spPr>
        <p:txBody>
          <a:bodyPr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6600" dirty="0" smtClean="0">
                <a:solidFill>
                  <a:schemeClr val="bg1"/>
                </a:solidFill>
              </a:rPr>
              <a:t>Q &amp; 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19705" y="1432646"/>
            <a:ext cx="2052080" cy="2057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89602" y="1446201"/>
            <a:ext cx="953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500" b="1" dirty="0" smtClean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  <a:endParaRPr lang="en-CA" sz="12500" b="1" dirty="0">
              <a:solidFill>
                <a:schemeClr val="bg1">
                  <a:lumMod val="9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5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Session Evaluations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481751" y="1735406"/>
            <a:ext cx="8180498" cy="742293"/>
            <a:chOff x="483736" y="2313875"/>
            <a:chExt cx="8180498" cy="989724"/>
          </a:xfrm>
        </p:grpSpPr>
        <p:sp>
          <p:nvSpPr>
            <p:cNvPr id="4" name="Rectangle 3"/>
            <p:cNvSpPr/>
            <p:nvPr/>
          </p:nvSpPr>
          <p:spPr>
            <a:xfrm>
              <a:off x="2629572" y="2313875"/>
              <a:ext cx="3906291" cy="735724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prstClr val="white"/>
              </a:bgClr>
            </a:pattFill>
          </p:spPr>
          <p:txBody>
            <a:bodyPr wrap="square" lIns="182880" tIns="91440" bIns="91440" anchor="ctr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6500853" y="3040840"/>
              <a:ext cx="262759" cy="262759"/>
            </a:xfrm>
            <a:prstGeom prst="rtTriangle">
              <a:avLst/>
            </a:prstGeom>
            <a:solidFill>
              <a:srgbClr val="1E506A"/>
            </a:solidFill>
          </p:spPr>
          <p:txBody>
            <a:bodyPr vert="vert270" lIns="91440" tIns="137160" rIns="182880" bIns="137160" rtlCol="0" anchor="b">
              <a:noAutofit/>
            </a:bodyPr>
            <a:lstStyle/>
            <a:p>
              <a:pPr algn="r">
                <a:spcBef>
                  <a:spcPct val="20000"/>
                </a:spcBef>
                <a:buFont typeface="Arial"/>
                <a:buNone/>
              </a:pPr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73185" y="2313875"/>
              <a:ext cx="2391049" cy="735724"/>
            </a:xfrm>
            <a:prstGeom prst="rect">
              <a:avLst/>
            </a:prstGeom>
            <a:solidFill>
              <a:srgbClr val="1E506A"/>
            </a:solidFill>
          </p:spPr>
          <p:txBody>
            <a:bodyPr wrap="square" lIns="182880" tIns="91440" bIns="91440" anchor="ctr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</a:rPr>
                <a:t>Submit by 5pm Friday May 9 to 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WIN </a:t>
              </a:r>
              <a:r>
                <a:rPr lang="en-US" sz="1400" dirty="0" smtClean="0">
                  <a:solidFill>
                    <a:schemeClr val="bg1"/>
                  </a:solidFill>
                </a:rPr>
                <a:t>prizes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Right Triangle 6"/>
            <p:cNvSpPr/>
            <p:nvPr/>
          </p:nvSpPr>
          <p:spPr>
            <a:xfrm rot="16200000" flipH="1">
              <a:off x="2384301" y="3040840"/>
              <a:ext cx="262759" cy="262759"/>
            </a:xfrm>
            <a:prstGeom prst="rtTriangle">
              <a:avLst/>
            </a:prstGeom>
            <a:solidFill>
              <a:srgbClr val="1E506A"/>
            </a:solidFill>
          </p:spPr>
          <p:txBody>
            <a:bodyPr vert="vert270" lIns="91440" tIns="137160" rIns="182880" bIns="137160" rtlCol="0" anchor="b">
              <a:noAutofit/>
            </a:bodyPr>
            <a:lstStyle/>
            <a:p>
              <a:pPr algn="r">
                <a:spcBef>
                  <a:spcPct val="20000"/>
                </a:spcBef>
                <a:buFont typeface="Arial"/>
                <a:buNone/>
              </a:pPr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736" y="2313875"/>
              <a:ext cx="2391049" cy="735724"/>
            </a:xfrm>
            <a:prstGeom prst="rect">
              <a:avLst/>
            </a:prstGeom>
            <a:solidFill>
              <a:srgbClr val="1E506A"/>
            </a:solidFill>
          </p:spPr>
          <p:txBody>
            <a:bodyPr wrap="square" lIns="182880" tIns="91440" bIns="91440" anchor="ctr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Your feedback is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important and valuable.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17455" y="871980"/>
            <a:ext cx="2309090" cy="2309542"/>
            <a:chOff x="437931" y="2027621"/>
            <a:chExt cx="2504966" cy="2504966"/>
          </a:xfrm>
        </p:grpSpPr>
        <p:sp>
          <p:nvSpPr>
            <p:cNvPr id="10" name="Oval 9"/>
            <p:cNvSpPr/>
            <p:nvPr/>
          </p:nvSpPr>
          <p:spPr>
            <a:xfrm>
              <a:off x="437931" y="2027621"/>
              <a:ext cx="2504966" cy="250496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051560" rtlCol="0" anchor="ctr"/>
            <a:lstStyle/>
            <a:p>
              <a:pPr algn="ctr"/>
              <a:r>
                <a:rPr lang="en-US" dirty="0" smtClean="0"/>
                <a:t>ways to access  </a:t>
              </a:r>
              <a:endParaRPr lang="en-US" dirty="0"/>
            </a:p>
          </p:txBody>
        </p:sp>
        <p:pic>
          <p:nvPicPr>
            <p:cNvPr id="11" name="Picture 10" descr="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966" y="2302230"/>
              <a:ext cx="910896" cy="15003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927" y="3070845"/>
            <a:ext cx="248679" cy="482480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6604" y="3115240"/>
            <a:ext cx="387410" cy="39369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2336" y="3106778"/>
            <a:ext cx="410614" cy="410614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72165" y="3557204"/>
            <a:ext cx="200271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 to </a:t>
            </a:r>
            <a:r>
              <a:rPr lang="en-US" sz="1600" b="1" dirty="0" smtClean="0">
                <a:solidFill>
                  <a:schemeClr val="accent1"/>
                </a:solidFill>
              </a:rPr>
              <a:t> passbac2014/evals</a:t>
            </a:r>
            <a:endParaRPr lang="en-US" sz="1600" b="1" dirty="0">
              <a:solidFill>
                <a:srgbClr val="424C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51728" y="3557203"/>
            <a:ext cx="2703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Download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 EVENT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your App Store and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search: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 BAC 2014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00952" y="3557204"/>
            <a:ext cx="2697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Follow the QR code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displayed on session signage throughout the conference venue and in the program guide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49590" y="3102932"/>
            <a:ext cx="3245741" cy="1576551"/>
            <a:chOff x="2727638" y="4099034"/>
            <a:chExt cx="3245741" cy="227724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727638" y="4099034"/>
              <a:ext cx="0" cy="2277242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73379" y="4099034"/>
              <a:ext cx="0" cy="2277242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6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http://blog.salemove.com/wp-content/uploads/2013/01/Cost-val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1133475"/>
            <a:ext cx="378142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4927174" y="3157964"/>
            <a:ext cx="3674597" cy="818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2000" kern="1200" dirty="0" smtClean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 dirty="0" smtClean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 dirty="0" smtClean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1800" kern="1200" dirty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CA" sz="2000" smtClean="0">
                <a:solidFill>
                  <a:schemeClr val="tx1"/>
                </a:solidFill>
              </a:rPr>
              <a:t>for attending this session and the PASS Business Analytics Conference 2014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6753" y="2988431"/>
            <a:ext cx="3730386" cy="707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Segoe light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9600" dirty="0" smtClean="0">
                <a:solidFill>
                  <a:schemeClr val="accent1"/>
                </a:solidFill>
              </a:rPr>
              <a:t>Thank</a:t>
            </a:r>
          </a:p>
          <a:p>
            <a:pPr algn="r">
              <a:lnSpc>
                <a:spcPct val="70000"/>
              </a:lnSpc>
            </a:pPr>
            <a:r>
              <a:rPr lang="en-US" sz="9600" dirty="0" smtClean="0">
                <a:solidFill>
                  <a:schemeClr val="accent1"/>
                </a:solidFill>
              </a:rPr>
              <a:t>You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45" y="1757992"/>
            <a:ext cx="2325271" cy="9593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44" y="268878"/>
            <a:ext cx="4048227" cy="1489114"/>
          </a:xfrm>
          <a:prstGeom prst="rect">
            <a:avLst/>
          </a:prstGeom>
        </p:spPr>
      </p:pic>
      <p:sp>
        <p:nvSpPr>
          <p:cNvPr id="26" name="Subtitle 5"/>
          <p:cNvSpPr txBox="1">
            <a:spLocks/>
          </p:cNvSpPr>
          <p:nvPr/>
        </p:nvSpPr>
        <p:spPr>
          <a:xfrm>
            <a:off x="599047" y="1059180"/>
            <a:ext cx="2530028" cy="3549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+mj-lt"/>
                <a:cs typeface="Segoe Light"/>
              </a:rPr>
              <a:t>May 7-9, 2014  |  San Jose, CA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5" y="356597"/>
            <a:ext cx="2530028" cy="7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044052"/>
              </p:ext>
            </p:extLst>
          </p:nvPr>
        </p:nvGraphicFramePr>
        <p:xfrm>
          <a:off x="2171966" y="794253"/>
          <a:ext cx="480006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03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Have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Data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Constraints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Time</a:t>
            </a:r>
          </a:p>
          <a:p>
            <a:pPr marL="0" lvl="2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Brains</a:t>
            </a:r>
          </a:p>
          <a:p>
            <a:pPr marL="0" lvl="2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most exciting phrase to hear in science, the one that heralds new discoveries, is not 'Eureka!' but 'That's funny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...‘ – Isaac Asimov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64136" y="4800707"/>
            <a:ext cx="221705" cy="350570"/>
          </a:xfrm>
        </p:spPr>
        <p:txBody>
          <a:bodyPr/>
          <a:lstStyle/>
          <a:p>
            <a:fld id="{D372AB51-BDCC-4F95-83CF-1CBB2D34E9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64" y="913101"/>
            <a:ext cx="6440073" cy="400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1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 14_SpeakerTemplate_P2">
  <a:themeElements>
    <a:clrScheme name="Custom 15">
      <a:dk1>
        <a:srgbClr val="232323"/>
      </a:dk1>
      <a:lt1>
        <a:sysClr val="window" lastClr="FFFFFF"/>
      </a:lt1>
      <a:dk2>
        <a:srgbClr val="1F506A"/>
      </a:dk2>
      <a:lt2>
        <a:srgbClr val="EEECE1"/>
      </a:lt2>
      <a:accent1>
        <a:srgbClr val="F8982D"/>
      </a:accent1>
      <a:accent2>
        <a:srgbClr val="9AC8E2"/>
      </a:accent2>
      <a:accent3>
        <a:srgbClr val="173C50"/>
      </a:accent3>
      <a:accent4>
        <a:srgbClr val="2098D5"/>
      </a:accent4>
      <a:accent5>
        <a:srgbClr val="3A9224"/>
      </a:accent5>
      <a:accent6>
        <a:srgbClr val="9AC8E2"/>
      </a:accent6>
      <a:hlink>
        <a:srgbClr val="F8982D"/>
      </a:hlink>
      <a:folHlink>
        <a:srgbClr val="F8982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 14_SpeakerTemplate_P2.thmx</Template>
  <TotalTime>2202</TotalTime>
  <Words>633</Words>
  <Application>Microsoft Office PowerPoint</Application>
  <PresentationFormat>On-screen Show (16:9)</PresentationFormat>
  <Paragraphs>234</Paragraphs>
  <Slides>60</Slides>
  <Notes>48</Notes>
  <HiddenSlides>20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BAC 14_SpeakerTemplate_P2</vt:lpstr>
      <vt:lpstr>PowerPoint Presentation</vt:lpstr>
      <vt:lpstr>Using Data to Make Decisions</vt:lpstr>
      <vt:lpstr>Agenda</vt:lpstr>
      <vt:lpstr>What’s In A Decision</vt:lpstr>
      <vt:lpstr>What’s In A Decision</vt:lpstr>
      <vt:lpstr>What’s In A Decision</vt:lpstr>
      <vt:lpstr>What’s In A Decision</vt:lpstr>
      <vt:lpstr>What You Have</vt:lpstr>
      <vt:lpstr>How to Learn</vt:lpstr>
      <vt:lpstr>PowerPoint Presentation</vt:lpstr>
      <vt:lpstr>The Decision Cycle</vt:lpstr>
      <vt:lpstr>Cars</vt:lpstr>
      <vt:lpstr>Constraints</vt:lpstr>
      <vt:lpstr>Tools</vt:lpstr>
      <vt:lpstr>Demo Time!</vt:lpstr>
      <vt:lpstr>PowerPoint Presentation</vt:lpstr>
      <vt:lpstr>PowerPoint Presentation</vt:lpstr>
      <vt:lpstr>Web Scraping</vt:lpstr>
      <vt:lpstr>Demo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Housing</vt:lpstr>
      <vt:lpstr>Housing</vt:lpstr>
      <vt:lpstr>Housing</vt:lpstr>
      <vt:lpstr>Housing</vt:lpstr>
      <vt:lpstr>Housing</vt:lpstr>
      <vt:lpstr>PowerPoint Presentation</vt:lpstr>
      <vt:lpstr>Constraints</vt:lpstr>
      <vt:lpstr>Housing</vt:lpstr>
      <vt:lpstr>One Metric to Rule Them All</vt:lpstr>
      <vt:lpstr>Demo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Care</vt:lpstr>
      <vt:lpstr>Constraints</vt:lpstr>
      <vt:lpstr>PowerPoint Presentation</vt:lpstr>
      <vt:lpstr>The Fastest Code in the World</vt:lpstr>
      <vt:lpstr>The Cheapest Doctor Visit in the World</vt:lpstr>
      <vt:lpstr>PowerPoint Presentation</vt:lpstr>
      <vt:lpstr>The ROI of Healthy Living</vt:lpstr>
      <vt:lpstr>Demo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Q &amp; A</vt:lpstr>
      <vt:lpstr>Session Evaluations</vt:lpstr>
      <vt:lpstr>PowerPoint Presentation</vt:lpstr>
    </vt:vector>
  </TitlesOfParts>
  <Company>QuelDesign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 Mayer</dc:creator>
  <cp:lastModifiedBy>Dev Nambi</cp:lastModifiedBy>
  <cp:revision>249</cp:revision>
  <dcterms:created xsi:type="dcterms:W3CDTF">2014-01-07T15:38:50Z</dcterms:created>
  <dcterms:modified xsi:type="dcterms:W3CDTF">2014-05-09T16:02:22Z</dcterms:modified>
</cp:coreProperties>
</file>